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8" r:id="rId8"/>
    <p:sldId id="260" r:id="rId9"/>
    <p:sldId id="269" r:id="rId10"/>
    <p:sldId id="270" r:id="rId11"/>
    <p:sldId id="271" r:id="rId12"/>
    <p:sldId id="276" r:id="rId13"/>
    <p:sldId id="272" r:id="rId14"/>
    <p:sldId id="273" r:id="rId15"/>
    <p:sldId id="274" r:id="rId16"/>
    <p:sldId id="275" r:id="rId17"/>
    <p:sldId id="261" r:id="rId18"/>
    <p:sldId id="277" r:id="rId19"/>
    <p:sldId id="279" r:id="rId20"/>
    <p:sldId id="278" r:id="rId21"/>
    <p:sldId id="280" r:id="rId22"/>
    <p:sldId id="281" r:id="rId23"/>
    <p:sldId id="282" r:id="rId24"/>
    <p:sldId id="262" r:id="rId25"/>
    <p:sldId id="284" r:id="rId26"/>
    <p:sldId id="283" r:id="rId27"/>
    <p:sldId id="285" r:id="rId28"/>
    <p:sldId id="286" r:id="rId29"/>
    <p:sldId id="287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9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3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0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9EAADF3-BCA4-49B4-922F-3A783AA959FB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04320D7-44AE-41CF-B3B3-E489B8E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32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ldlife.utah.gov/news/utah-wildlife-news/1225-dwr-asking-utahns-to-report-otter-sightings.htm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ildlife.utah.gov/news/utah-wildlife-news/1225-dwr-asking-utahns-to-report-otter-sighting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F7AB-FDD3-ED0E-BDF8-226C845506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River Otter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2FD70-990E-9B1C-488F-3F8A5710D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Cami Hauver – U of U Data Analytics Course 2024</a:t>
            </a:r>
          </a:p>
        </p:txBody>
      </p:sp>
    </p:spTree>
    <p:extLst>
      <p:ext uri="{BB962C8B-B14F-4D97-AF65-F5344CB8AC3E}">
        <p14:creationId xmlns:p14="http://schemas.microsoft.com/office/powerpoint/2010/main" val="267957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8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Lower Provo River</a:t>
            </a:r>
          </a:p>
          <a:p>
            <a:r>
              <a:rPr lang="en-US" dirty="0"/>
              <a:t>Top Animals Sighted</a:t>
            </a:r>
          </a:p>
          <a:p>
            <a:pPr lvl="1"/>
            <a:r>
              <a:rPr lang="en-US" dirty="0"/>
              <a:t>Beaver</a:t>
            </a:r>
          </a:p>
          <a:p>
            <a:pPr lvl="1"/>
            <a:r>
              <a:rPr lang="en-US" dirty="0"/>
              <a:t>Killdeer</a:t>
            </a:r>
          </a:p>
          <a:p>
            <a:pPr lvl="1"/>
            <a:r>
              <a:rPr lang="en-US" dirty="0"/>
              <a:t>Raccoon</a:t>
            </a:r>
          </a:p>
          <a:p>
            <a:pPr lvl="1"/>
            <a:r>
              <a:rPr lang="en-US" dirty="0"/>
              <a:t>Swallow</a:t>
            </a:r>
          </a:p>
          <a:p>
            <a:pPr lvl="1"/>
            <a:r>
              <a:rPr lang="en-US" dirty="0"/>
              <a:t>Magpie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5E965-EBF2-6811-E8C5-8C81938C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58" y="1310552"/>
            <a:ext cx="830695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4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Lower Provo River</a:t>
            </a:r>
          </a:p>
          <a:p>
            <a:r>
              <a:rPr lang="en-US" dirty="0"/>
              <a:t>Survey # stats:</a:t>
            </a:r>
          </a:p>
          <a:p>
            <a:r>
              <a:rPr lang="en-US" sz="2400" dirty="0"/>
              <a:t>Mean = 8.5</a:t>
            </a:r>
          </a:p>
          <a:p>
            <a:r>
              <a:rPr lang="en-US" sz="2400" dirty="0"/>
              <a:t>Max = 18</a:t>
            </a:r>
          </a:p>
          <a:p>
            <a:pPr lvl="1"/>
            <a:r>
              <a:rPr lang="en-US" sz="1800" dirty="0"/>
              <a:t>(#3)</a:t>
            </a:r>
          </a:p>
          <a:p>
            <a:r>
              <a:rPr lang="en-US" sz="2400" dirty="0"/>
              <a:t>Min = 2</a:t>
            </a:r>
          </a:p>
          <a:p>
            <a:pPr lvl="1"/>
            <a:r>
              <a:rPr lang="en-US" sz="2000" dirty="0"/>
              <a:t>(#6)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4CB34-FA22-BBF2-0F30-06ACC3F2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002" y="1027906"/>
            <a:ext cx="7492112" cy="52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83" y="1690688"/>
            <a:ext cx="10515600" cy="501491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47F38-91C5-F2AB-90C4-AFA8D42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187"/>
            <a:ext cx="10754032" cy="4787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6F784E-2DBA-63C9-DE06-B03C547D2A8B}"/>
              </a:ext>
            </a:extLst>
          </p:cNvPr>
          <p:cNvSpPr txBox="1"/>
          <p:nvPr/>
        </p:nvSpPr>
        <p:spPr>
          <a:xfrm>
            <a:off x="162882" y="6336268"/>
            <a:ext cx="1196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Provo River Top Animals Sighted = Beaver, Yellow-Headed Blackbird, Sandhill Crane, Killdeer, Unidentified Bird</a:t>
            </a:r>
          </a:p>
        </p:txBody>
      </p:sp>
    </p:spTree>
    <p:extLst>
      <p:ext uri="{BB962C8B-B14F-4D97-AF65-F5344CB8AC3E}">
        <p14:creationId xmlns:p14="http://schemas.microsoft.com/office/powerpoint/2010/main" val="311693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825625"/>
            <a:ext cx="22319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Middle Provo River</a:t>
            </a:r>
          </a:p>
          <a:p>
            <a:r>
              <a:rPr lang="en-US" dirty="0"/>
              <a:t>Survey # stats:</a:t>
            </a:r>
          </a:p>
          <a:p>
            <a:r>
              <a:rPr lang="en-US" sz="2400" dirty="0"/>
              <a:t>Mean = 8.9</a:t>
            </a:r>
          </a:p>
          <a:p>
            <a:r>
              <a:rPr lang="en-US" sz="2400" dirty="0"/>
              <a:t>Min = 1</a:t>
            </a:r>
          </a:p>
          <a:p>
            <a:pPr lvl="1"/>
            <a:r>
              <a:rPr lang="en-US" sz="1600" dirty="0"/>
              <a:t>(#28)</a:t>
            </a:r>
          </a:p>
          <a:p>
            <a:r>
              <a:rPr lang="en-US" sz="2400" dirty="0"/>
              <a:t>Max = 17 </a:t>
            </a:r>
          </a:p>
          <a:p>
            <a:pPr lvl="1"/>
            <a:r>
              <a:rPr lang="en-US" sz="1600" dirty="0"/>
              <a:t>(#11, #32)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A07D8-6313-C137-A0EF-34AF11E2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34" y="1253331"/>
            <a:ext cx="9801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1825625"/>
            <a:ext cx="32348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Strawberry River</a:t>
            </a:r>
          </a:p>
          <a:p>
            <a:r>
              <a:rPr lang="en-US" dirty="0"/>
              <a:t>Top Animals Sighted</a:t>
            </a:r>
          </a:p>
          <a:p>
            <a:pPr lvl="1"/>
            <a:r>
              <a:rPr lang="en-US" dirty="0"/>
              <a:t>Yellow Headed Blackbird</a:t>
            </a:r>
          </a:p>
          <a:p>
            <a:pPr lvl="1"/>
            <a:r>
              <a:rPr lang="en-US" dirty="0"/>
              <a:t>Canada Goose</a:t>
            </a:r>
          </a:p>
          <a:p>
            <a:pPr lvl="1"/>
            <a:r>
              <a:rPr lang="en-US" dirty="0"/>
              <a:t>Beaver</a:t>
            </a:r>
          </a:p>
          <a:p>
            <a:pPr lvl="1"/>
            <a:r>
              <a:rPr lang="en-US" dirty="0"/>
              <a:t>Magpie</a:t>
            </a:r>
          </a:p>
          <a:p>
            <a:pPr lvl="1"/>
            <a:r>
              <a:rPr lang="en-US" dirty="0"/>
              <a:t>Muskrat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7F70-8B57-6971-57A8-9806ADDA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7" y="1386762"/>
            <a:ext cx="8996585" cy="46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4" y="1825625"/>
            <a:ext cx="44835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Strawberry River</a:t>
            </a:r>
          </a:p>
          <a:p>
            <a:r>
              <a:rPr lang="en-US" dirty="0"/>
              <a:t>Survey # stats:</a:t>
            </a:r>
          </a:p>
          <a:p>
            <a:r>
              <a:rPr lang="en-US" sz="2400" dirty="0"/>
              <a:t>Mean = 6.4</a:t>
            </a:r>
          </a:p>
          <a:p>
            <a:r>
              <a:rPr lang="en-US" sz="2400" dirty="0"/>
              <a:t>Max = 9</a:t>
            </a:r>
          </a:p>
          <a:p>
            <a:pPr lvl="1"/>
            <a:r>
              <a:rPr lang="en-US" sz="1600" dirty="0"/>
              <a:t>(#1)</a:t>
            </a:r>
          </a:p>
          <a:p>
            <a:r>
              <a:rPr lang="en-US" sz="2400" dirty="0"/>
              <a:t>Min = 3 </a:t>
            </a:r>
          </a:p>
          <a:p>
            <a:pPr lvl="1"/>
            <a:r>
              <a:rPr lang="en-US" sz="1600" dirty="0"/>
              <a:t>(#2)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CB45D-17E1-6AEE-2316-823B6784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566" y="869187"/>
            <a:ext cx="7982473" cy="56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1825625"/>
            <a:ext cx="35002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Weber River</a:t>
            </a:r>
          </a:p>
          <a:p>
            <a:r>
              <a:rPr lang="en-US" dirty="0"/>
              <a:t>Top Animals Sighted</a:t>
            </a:r>
          </a:p>
          <a:p>
            <a:pPr lvl="1"/>
            <a:r>
              <a:rPr lang="en-US" dirty="0"/>
              <a:t>Killdeer</a:t>
            </a:r>
          </a:p>
          <a:p>
            <a:pPr lvl="1"/>
            <a:r>
              <a:rPr lang="en-US" dirty="0"/>
              <a:t>Eagle</a:t>
            </a:r>
          </a:p>
          <a:p>
            <a:pPr lvl="1"/>
            <a:r>
              <a:rPr lang="en-US" dirty="0"/>
              <a:t>Yellow Headed Blackbird</a:t>
            </a:r>
          </a:p>
          <a:p>
            <a:pPr lvl="1"/>
            <a:r>
              <a:rPr lang="en-US" dirty="0"/>
              <a:t>Magpie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DBD35-27C3-8DA7-65E6-58E5FFF4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75" y="365125"/>
            <a:ext cx="6225154" cy="63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1858297"/>
            <a:ext cx="3165988" cy="41983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Weber River</a:t>
            </a:r>
          </a:p>
          <a:p>
            <a:r>
              <a:rPr lang="en-US" dirty="0"/>
              <a:t>Survey # stats:</a:t>
            </a:r>
          </a:p>
          <a:p>
            <a:r>
              <a:rPr lang="en-US" sz="2400" dirty="0"/>
              <a:t>Mean = 3.1</a:t>
            </a:r>
          </a:p>
          <a:p>
            <a:r>
              <a:rPr lang="en-US" sz="2400" dirty="0"/>
              <a:t>Max = 8</a:t>
            </a:r>
          </a:p>
          <a:p>
            <a:pPr lvl="1"/>
            <a:r>
              <a:rPr lang="en-US" sz="1600" dirty="0"/>
              <a:t>(#2)</a:t>
            </a:r>
          </a:p>
          <a:p>
            <a:r>
              <a:rPr lang="en-US" sz="2400" dirty="0"/>
              <a:t>Min = 1 </a:t>
            </a:r>
          </a:p>
          <a:p>
            <a:pPr lvl="1"/>
            <a:r>
              <a:rPr lang="en-US" sz="1600" dirty="0"/>
              <a:t>(#7)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66864-1C6C-799C-7AB8-6F4372ED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47" y="911075"/>
            <a:ext cx="8132867" cy="54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F951-4B2D-28E0-28A6-F0CF1630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D8983-3860-4E67-86E7-C092BF7E8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87" y="1522258"/>
            <a:ext cx="11967426" cy="3964142"/>
          </a:xfrm>
        </p:spPr>
      </p:pic>
    </p:spTree>
    <p:extLst>
      <p:ext uri="{BB962C8B-B14F-4D97-AF65-F5344CB8AC3E}">
        <p14:creationId xmlns:p14="http://schemas.microsoft.com/office/powerpoint/2010/main" val="62201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D60F-BBA0-0FE6-A188-94F4688B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27B2-535A-3EEA-BB14-CA88B028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29" y="1690688"/>
            <a:ext cx="4640826" cy="4351338"/>
          </a:xfrm>
        </p:spPr>
        <p:txBody>
          <a:bodyPr/>
          <a:lstStyle/>
          <a:p>
            <a:r>
              <a:rPr lang="en-US" dirty="0"/>
              <a:t>Otter Sites:</a:t>
            </a:r>
          </a:p>
          <a:p>
            <a:pPr lvl="1"/>
            <a:r>
              <a:rPr lang="en-US" dirty="0"/>
              <a:t>7 sightings total</a:t>
            </a:r>
          </a:p>
          <a:p>
            <a:pPr lvl="1"/>
            <a:r>
              <a:rPr lang="en-US" dirty="0"/>
              <a:t>Middle Provo River only</a:t>
            </a:r>
          </a:p>
          <a:p>
            <a:pPr lvl="2"/>
            <a:r>
              <a:rPr lang="en-US" dirty="0"/>
              <a:t>Survey #s</a:t>
            </a:r>
          </a:p>
          <a:p>
            <a:pPr lvl="3"/>
            <a:r>
              <a:rPr lang="en-US" dirty="0"/>
              <a:t>#5</a:t>
            </a:r>
          </a:p>
          <a:p>
            <a:pPr lvl="3"/>
            <a:r>
              <a:rPr lang="en-US" dirty="0"/>
              <a:t>#13</a:t>
            </a:r>
          </a:p>
          <a:p>
            <a:pPr lvl="3"/>
            <a:r>
              <a:rPr lang="en-US" dirty="0"/>
              <a:t>#15</a:t>
            </a:r>
          </a:p>
          <a:p>
            <a:pPr lvl="3"/>
            <a:r>
              <a:rPr lang="en-US" dirty="0"/>
              <a:t>#17</a:t>
            </a:r>
          </a:p>
          <a:p>
            <a:pPr lvl="3"/>
            <a:r>
              <a:rPr lang="en-US" dirty="0"/>
              <a:t>#18</a:t>
            </a:r>
          </a:p>
          <a:p>
            <a:pPr lvl="3"/>
            <a:r>
              <a:rPr lang="en-US" dirty="0"/>
              <a:t>#32</a:t>
            </a:r>
          </a:p>
        </p:txBody>
      </p:sp>
    </p:spTree>
    <p:extLst>
      <p:ext uri="{BB962C8B-B14F-4D97-AF65-F5344CB8AC3E}">
        <p14:creationId xmlns:p14="http://schemas.microsoft.com/office/powerpoint/2010/main" val="291870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8718-2E90-9338-A479-9301BEEF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7E0-DC78-E1BF-27BF-675C6B85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4" y="1532389"/>
            <a:ext cx="10310133" cy="5030335"/>
          </a:xfrm>
        </p:spPr>
        <p:txBody>
          <a:bodyPr>
            <a:normAutofit/>
          </a:bodyPr>
          <a:lstStyle/>
          <a:p>
            <a:r>
              <a:rPr lang="en-US" dirty="0"/>
              <a:t>Northern river otter (</a:t>
            </a:r>
            <a:r>
              <a:rPr lang="en-US" i="1" dirty="0" err="1"/>
              <a:t>Lontra</a:t>
            </a:r>
            <a:r>
              <a:rPr lang="en-US" i="1" dirty="0"/>
              <a:t> canadensis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Native to Utah</a:t>
            </a:r>
          </a:p>
          <a:p>
            <a:pPr lvl="1"/>
            <a:r>
              <a:rPr lang="en-US" dirty="0"/>
              <a:t>Low abundance</a:t>
            </a:r>
          </a:p>
          <a:p>
            <a:pPr lvl="2"/>
            <a:r>
              <a:rPr lang="en-US" dirty="0"/>
              <a:t>Unregulated trapping by early settlers</a:t>
            </a:r>
          </a:p>
          <a:p>
            <a:pPr lvl="2"/>
            <a:r>
              <a:rPr lang="en-US" dirty="0"/>
              <a:t>Habitat loss</a:t>
            </a:r>
          </a:p>
          <a:p>
            <a:pPr lvl="1"/>
            <a:r>
              <a:rPr lang="en-US" dirty="0"/>
              <a:t>Rare Species</a:t>
            </a:r>
          </a:p>
          <a:p>
            <a:pPr lvl="2"/>
            <a:r>
              <a:rPr lang="en-US" dirty="0"/>
              <a:t>No legal harvesting since 1899</a:t>
            </a:r>
          </a:p>
          <a:p>
            <a:pPr lvl="1"/>
            <a:r>
              <a:rPr lang="en-US" dirty="0"/>
              <a:t>67 individuals reintroduced in 1989 and 2000s</a:t>
            </a:r>
          </a:p>
          <a:p>
            <a:pPr lvl="2"/>
            <a:r>
              <a:rPr lang="en-US" dirty="0"/>
              <a:t>Green River</a:t>
            </a:r>
          </a:p>
          <a:p>
            <a:pPr lvl="2"/>
            <a:r>
              <a:rPr lang="en-US" dirty="0"/>
              <a:t>Strawberry</a:t>
            </a:r>
          </a:p>
          <a:p>
            <a:pPr lvl="2"/>
            <a:r>
              <a:rPr lang="en-US" dirty="0"/>
              <a:t>Escalante</a:t>
            </a:r>
          </a:p>
          <a:p>
            <a:pPr lvl="2"/>
            <a:r>
              <a:rPr lang="en-US" dirty="0"/>
              <a:t>Provo River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1F07A-201D-3EEC-BCE2-DADFA3D6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80" y="5129996"/>
            <a:ext cx="5037366" cy="14327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ED689A-95CA-5F29-5CFC-AFCBEB23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4" y="428623"/>
            <a:ext cx="5037365" cy="335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BB010-0FA7-E492-9E63-C27DCC04C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075" y="3186930"/>
            <a:ext cx="3592925" cy="3534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68425-F593-1F5D-546E-8F061FF5C706}"/>
              </a:ext>
            </a:extLst>
          </p:cNvPr>
          <p:cNvSpPr txBox="1"/>
          <p:nvPr/>
        </p:nvSpPr>
        <p:spPr>
          <a:xfrm>
            <a:off x="295274" y="6038850"/>
            <a:ext cx="31378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https://wildlife.utah.gov/news/utah-wildlife-news/1225-dwr-asking-utahns-to-report-otter-sightings.html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162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5439-49C5-8138-BC51-87F986D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B581-8771-3008-70A6-5D695121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690688"/>
            <a:ext cx="3568619" cy="4486275"/>
          </a:xfrm>
        </p:spPr>
        <p:txBody>
          <a:bodyPr/>
          <a:lstStyle/>
          <a:p>
            <a:r>
              <a:rPr lang="en-US" dirty="0"/>
              <a:t>Top Animals Sighted at Otter Sites:</a:t>
            </a:r>
          </a:p>
          <a:p>
            <a:pPr lvl="1"/>
            <a:r>
              <a:rPr lang="en-US" dirty="0"/>
              <a:t>Osprey</a:t>
            </a:r>
          </a:p>
          <a:p>
            <a:pPr lvl="1"/>
            <a:r>
              <a:rPr lang="en-US" dirty="0"/>
              <a:t>Sandhill Crane</a:t>
            </a:r>
          </a:p>
          <a:p>
            <a:pPr lvl="1"/>
            <a:r>
              <a:rPr lang="en-US" dirty="0"/>
              <a:t>Unidentified Bird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F677B-78FB-51F0-951C-864CE2F7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6" y="371283"/>
            <a:ext cx="7578704" cy="6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6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92B6-4847-8EF5-DDD8-FB06D62A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7E71-8559-E126-8E34-4B85BA595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50" y="1690688"/>
            <a:ext cx="3598606" cy="4200679"/>
          </a:xfrm>
        </p:spPr>
        <p:txBody>
          <a:bodyPr/>
          <a:lstStyle/>
          <a:p>
            <a:r>
              <a:rPr lang="en-US" dirty="0"/>
              <a:t>Top Animals Sighted at Non-Otter Sites:</a:t>
            </a:r>
          </a:p>
          <a:p>
            <a:pPr lvl="1"/>
            <a:r>
              <a:rPr lang="en-US" dirty="0"/>
              <a:t>Beaver</a:t>
            </a:r>
          </a:p>
          <a:p>
            <a:pPr lvl="1"/>
            <a:r>
              <a:rPr lang="en-US" dirty="0"/>
              <a:t>Yellow Headed Blackbird</a:t>
            </a:r>
          </a:p>
          <a:p>
            <a:pPr lvl="1"/>
            <a:r>
              <a:rPr lang="en-US" dirty="0"/>
              <a:t>Sandhill crane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BE274-6851-DD5A-2FF7-649675C9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56" y="147179"/>
            <a:ext cx="8259328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AAA1-855E-2A68-668B-C54B1AEF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F13D47-EC8D-0891-36E6-6D8878B12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73" y="1690688"/>
            <a:ext cx="11991454" cy="3957928"/>
          </a:xfrm>
        </p:spPr>
      </p:pic>
    </p:spTree>
    <p:extLst>
      <p:ext uri="{BB962C8B-B14F-4D97-AF65-F5344CB8AC3E}">
        <p14:creationId xmlns:p14="http://schemas.microsoft.com/office/powerpoint/2010/main" val="25860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1E61-ABA3-CCA8-CCE4-5999F953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2ECC1-B401-A274-4E0D-7FF6FD13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8" y="1145175"/>
            <a:ext cx="27726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Otter Sites:</a:t>
            </a:r>
          </a:p>
          <a:p>
            <a:pPr lvl="1"/>
            <a:r>
              <a:rPr lang="en-US" dirty="0"/>
              <a:t>Much higher probability of sighting an Osprey</a:t>
            </a:r>
          </a:p>
          <a:p>
            <a:pPr lvl="2"/>
            <a:r>
              <a:rPr lang="en-US" dirty="0"/>
              <a:t>Sandhill crane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Non-Otter Sites:</a:t>
            </a:r>
          </a:p>
          <a:p>
            <a:pPr lvl="1"/>
            <a:r>
              <a:rPr lang="en-US" dirty="0"/>
              <a:t>Much higher probability of sighting a</a:t>
            </a:r>
          </a:p>
          <a:p>
            <a:pPr lvl="1"/>
            <a:r>
              <a:rPr lang="en-US" dirty="0"/>
              <a:t>Beaver</a:t>
            </a:r>
          </a:p>
          <a:p>
            <a:pPr lvl="2"/>
            <a:r>
              <a:rPr lang="en-US" dirty="0"/>
              <a:t>Racoon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5B2B4-7285-65B8-7E5B-8D429891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86" y="109995"/>
            <a:ext cx="8829836" cy="6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A18E-8FEB-31C2-B8E5-22AC2B7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6693-BEA5-167C-5DD0-1C495C8C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3" y="2271252"/>
            <a:ext cx="4461388" cy="5181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Lower Provo River</a:t>
            </a:r>
          </a:p>
          <a:p>
            <a:pPr lvl="2"/>
            <a:r>
              <a:rPr lang="en-US" dirty="0"/>
              <a:t>68 animal sightings</a:t>
            </a:r>
          </a:p>
          <a:p>
            <a:pPr lvl="2"/>
            <a:r>
              <a:rPr lang="en-US" dirty="0"/>
              <a:t>24 different species</a:t>
            </a:r>
          </a:p>
          <a:p>
            <a:pPr lvl="2"/>
            <a:r>
              <a:rPr lang="en-US" dirty="0"/>
              <a:t>8 surveys performed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Middle Provo River </a:t>
            </a:r>
          </a:p>
          <a:p>
            <a:pPr lvl="2"/>
            <a:r>
              <a:rPr lang="en-US" dirty="0"/>
              <a:t>Most animal sightings </a:t>
            </a:r>
          </a:p>
          <a:p>
            <a:pPr lvl="3"/>
            <a:r>
              <a:rPr lang="en-US" dirty="0"/>
              <a:t>187</a:t>
            </a:r>
          </a:p>
          <a:p>
            <a:pPr lvl="2"/>
            <a:r>
              <a:rPr lang="en-US" dirty="0"/>
              <a:t>Most diversity </a:t>
            </a:r>
          </a:p>
          <a:p>
            <a:pPr lvl="3"/>
            <a:r>
              <a:rPr lang="en-US" dirty="0"/>
              <a:t>44 different species</a:t>
            </a:r>
          </a:p>
          <a:p>
            <a:pPr lvl="2"/>
            <a:r>
              <a:rPr lang="en-US" dirty="0"/>
              <a:t>Most number of surveys performed</a:t>
            </a:r>
          </a:p>
          <a:p>
            <a:pPr lvl="3"/>
            <a:r>
              <a:rPr lang="en-US" dirty="0"/>
              <a:t>21 surveys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883E7-8DDC-F183-5CC1-B81E0FF7CFCC}"/>
              </a:ext>
            </a:extLst>
          </p:cNvPr>
          <p:cNvSpPr txBox="1"/>
          <p:nvPr/>
        </p:nvSpPr>
        <p:spPr>
          <a:xfrm>
            <a:off x="5899354" y="2271252"/>
            <a:ext cx="501445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Strawberry River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32 animal sightings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19 different species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Least number of surveys performed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5 surveys performed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Weber River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Least animal sightings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22 animal sightings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Least diversity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9 different species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7 surveys performed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15E44-35F0-6925-3D0F-62CAD555BA41}"/>
              </a:ext>
            </a:extLst>
          </p:cNvPr>
          <p:cNvSpPr txBox="1"/>
          <p:nvPr/>
        </p:nvSpPr>
        <p:spPr>
          <a:xfrm>
            <a:off x="747252" y="1611638"/>
            <a:ext cx="1030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How do animal sightings differ between survey locations?</a:t>
            </a:r>
          </a:p>
        </p:txBody>
      </p:sp>
    </p:spTree>
    <p:extLst>
      <p:ext uri="{BB962C8B-B14F-4D97-AF65-F5344CB8AC3E}">
        <p14:creationId xmlns:p14="http://schemas.microsoft.com/office/powerpoint/2010/main" val="165615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A18E-8FEB-31C2-B8E5-22AC2B7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6693-BEA5-167C-5DD0-1C495C8C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3" y="2271252"/>
            <a:ext cx="4461388" cy="5181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Lower Provo River</a:t>
            </a:r>
          </a:p>
          <a:p>
            <a:pPr lvl="2"/>
            <a:r>
              <a:rPr lang="en-US" dirty="0"/>
              <a:t>Most animal sightings</a:t>
            </a:r>
          </a:p>
          <a:p>
            <a:pPr lvl="3"/>
            <a:r>
              <a:rPr lang="en-US" dirty="0"/>
              <a:t>Survey #3 (18)</a:t>
            </a:r>
          </a:p>
          <a:p>
            <a:pPr lvl="2"/>
            <a:r>
              <a:rPr lang="en-US" dirty="0"/>
              <a:t>Least animal sightings</a:t>
            </a:r>
          </a:p>
          <a:p>
            <a:pPr lvl="3"/>
            <a:r>
              <a:rPr lang="en-US" dirty="0"/>
              <a:t>Survey #6 (2)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Middle Provo River </a:t>
            </a:r>
          </a:p>
          <a:p>
            <a:pPr lvl="2"/>
            <a:r>
              <a:rPr lang="en-US" dirty="0"/>
              <a:t>Most animal sightings</a:t>
            </a:r>
          </a:p>
          <a:p>
            <a:pPr lvl="3"/>
            <a:r>
              <a:rPr lang="en-US" dirty="0"/>
              <a:t>Survey #11 and #32 (17)</a:t>
            </a:r>
          </a:p>
          <a:p>
            <a:pPr lvl="2"/>
            <a:r>
              <a:rPr lang="en-US" dirty="0"/>
              <a:t>Least animal sightings</a:t>
            </a:r>
          </a:p>
          <a:p>
            <a:pPr lvl="3"/>
            <a:r>
              <a:rPr lang="en-US" dirty="0"/>
              <a:t>Survey #28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883E7-8DDC-F183-5CC1-B81E0FF7CFCC}"/>
              </a:ext>
            </a:extLst>
          </p:cNvPr>
          <p:cNvSpPr txBox="1"/>
          <p:nvPr/>
        </p:nvSpPr>
        <p:spPr>
          <a:xfrm>
            <a:off x="5850193" y="2271252"/>
            <a:ext cx="501445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Strawberry River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Most animal sightings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Survey #1 (9)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Least animal sightings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Survey #2 (3)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Weber River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Most animal sightings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Survey #2 (8)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Least animal sightings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Survey #7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15E44-35F0-6925-3D0F-62CAD555BA41}"/>
              </a:ext>
            </a:extLst>
          </p:cNvPr>
          <p:cNvSpPr txBox="1"/>
          <p:nvPr/>
        </p:nvSpPr>
        <p:spPr>
          <a:xfrm>
            <a:off x="609600" y="1317145"/>
            <a:ext cx="10943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 Which individual surveys within each location had the most/least animal sightings?</a:t>
            </a:r>
          </a:p>
        </p:txBody>
      </p:sp>
    </p:spTree>
    <p:extLst>
      <p:ext uri="{BB962C8B-B14F-4D97-AF65-F5344CB8AC3E}">
        <p14:creationId xmlns:p14="http://schemas.microsoft.com/office/powerpoint/2010/main" val="16963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58C3-6948-7DB4-CE75-24FCE6E1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ADDC-1BFA-F4EA-545A-BB98FFFDC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sz="2800" dirty="0"/>
              <a:t>Where were river otters sighted, and how often were they sighted compared to other animals?</a:t>
            </a:r>
          </a:p>
          <a:p>
            <a:pPr lvl="1"/>
            <a:r>
              <a:rPr lang="en-US" dirty="0"/>
              <a:t>7 sightings out of 187 total = 0.0374 sighting probability on MPR</a:t>
            </a:r>
          </a:p>
          <a:p>
            <a:pPr lvl="2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most sighted animal on MPR out of 44 different species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/>
              <a:t>Middle Provo River only</a:t>
            </a:r>
          </a:p>
          <a:p>
            <a:pPr lvl="2"/>
            <a:r>
              <a:rPr lang="en-US" dirty="0"/>
              <a:t>Survey #s</a:t>
            </a:r>
          </a:p>
          <a:p>
            <a:pPr lvl="3"/>
            <a:r>
              <a:rPr lang="en-US" dirty="0"/>
              <a:t>#5</a:t>
            </a:r>
          </a:p>
          <a:p>
            <a:pPr lvl="3"/>
            <a:r>
              <a:rPr lang="en-US" dirty="0"/>
              <a:t>#13</a:t>
            </a:r>
          </a:p>
          <a:p>
            <a:pPr lvl="3"/>
            <a:r>
              <a:rPr lang="en-US" dirty="0"/>
              <a:t>#15</a:t>
            </a:r>
          </a:p>
          <a:p>
            <a:pPr lvl="3"/>
            <a:r>
              <a:rPr lang="en-US" dirty="0"/>
              <a:t>#17</a:t>
            </a:r>
          </a:p>
          <a:p>
            <a:pPr lvl="3"/>
            <a:r>
              <a:rPr lang="en-US" dirty="0"/>
              <a:t>#18</a:t>
            </a:r>
          </a:p>
          <a:p>
            <a:pPr lvl="3"/>
            <a:r>
              <a:rPr lang="en-US" dirty="0"/>
              <a:t>#32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C668F-5673-0498-8239-C4A1DF96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75" y="3492081"/>
            <a:ext cx="6268325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FA160-25FB-8B18-A83F-129C95E8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740" y="4235160"/>
            <a:ext cx="2464935" cy="20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9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D5F7-688F-E3D9-1685-4B6DCBF4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D963-4173-45AF-315D-AB51CD28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US" sz="2800" dirty="0"/>
              <a:t>Compare probabilities of other animal sightings to river otter sightings. Are there any possible patterns?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Otter Sites:</a:t>
            </a:r>
          </a:p>
          <a:p>
            <a:pPr lvl="1"/>
            <a:r>
              <a:rPr lang="en-US" dirty="0"/>
              <a:t>Much higher probability of sighting an Osprey</a:t>
            </a:r>
          </a:p>
          <a:p>
            <a:pPr lvl="2"/>
            <a:r>
              <a:rPr lang="en-US" dirty="0"/>
              <a:t>Sandhill crane</a:t>
            </a:r>
          </a:p>
          <a:p>
            <a:r>
              <a:rPr lang="en-US" dirty="0"/>
              <a:t>Non-Otter Sites:</a:t>
            </a:r>
          </a:p>
          <a:p>
            <a:pPr lvl="1"/>
            <a:r>
              <a:rPr lang="en-US" dirty="0"/>
              <a:t>Much higher probability of sighting a</a:t>
            </a:r>
          </a:p>
          <a:p>
            <a:pPr lvl="1"/>
            <a:r>
              <a:rPr lang="en-US" dirty="0"/>
              <a:t>Beaver</a:t>
            </a:r>
          </a:p>
          <a:p>
            <a:pPr lvl="2"/>
            <a:r>
              <a:rPr lang="en-US" dirty="0"/>
              <a:t>Racoon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D1C9E-2E1F-369F-922F-2ACCF357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61" y="2376104"/>
            <a:ext cx="3242058" cy="2441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F6FE8-4EA1-27A8-87C0-485D428C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94" y="4906435"/>
            <a:ext cx="3411645" cy="18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D5F7-688F-E3D9-1685-4B6DCBF4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D963-4173-45AF-315D-AB51CD28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4. Compare probabilities of other animal sightings to river otter sightings. Are there any possible patterns?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Possible explanation:</a:t>
            </a:r>
          </a:p>
          <a:p>
            <a:pPr lvl="1"/>
            <a:r>
              <a:rPr lang="en-US" dirty="0"/>
              <a:t>Habitat overlap between otters and osprey</a:t>
            </a:r>
          </a:p>
          <a:p>
            <a:pPr lvl="2"/>
            <a:r>
              <a:rPr lang="en-US" dirty="0"/>
              <a:t>Shared prey items</a:t>
            </a:r>
          </a:p>
          <a:p>
            <a:pPr lvl="1"/>
            <a:r>
              <a:rPr lang="en-US" dirty="0"/>
              <a:t>Habitat separation between otters and beavers</a:t>
            </a:r>
          </a:p>
          <a:p>
            <a:pPr lvl="2"/>
            <a:r>
              <a:rPr lang="en-US" dirty="0"/>
              <a:t>Negative interactions</a:t>
            </a:r>
          </a:p>
          <a:p>
            <a:pPr lvl="2"/>
            <a:r>
              <a:rPr lang="en-US" dirty="0"/>
              <a:t>Different environment preferences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219CB-ACED-04B7-DE15-4CD098DE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212" y="2267950"/>
            <a:ext cx="3242058" cy="2441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58EFD-30E7-0D50-5343-F53C340F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55" y="4798281"/>
            <a:ext cx="3411645" cy="18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7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870B-CA04-DB33-81AA-B3392D95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9C66-0199-484C-B766-88D8C7C9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62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statistical tests on how animal sighting probabilities at otter sites compare to non-otter sites</a:t>
            </a:r>
          </a:p>
          <a:p>
            <a:pPr lvl="1"/>
            <a:r>
              <a:rPr lang="en-US" dirty="0"/>
              <a:t>Contingency table</a:t>
            </a:r>
          </a:p>
          <a:p>
            <a:pPr lvl="1"/>
            <a:r>
              <a:rPr lang="en-US" dirty="0"/>
              <a:t>Chi-squared to test for goodness of fit or independence</a:t>
            </a:r>
          </a:p>
          <a:p>
            <a:r>
              <a:rPr lang="en-US" dirty="0"/>
              <a:t>Collect data on other environmental factors to identify habitat preferences</a:t>
            </a:r>
          </a:p>
          <a:p>
            <a:pPr lvl="1"/>
            <a:r>
              <a:rPr lang="en-US" dirty="0"/>
              <a:t>Vegetation </a:t>
            </a:r>
          </a:p>
          <a:p>
            <a:pPr lvl="1"/>
            <a:r>
              <a:rPr lang="en-US" dirty="0"/>
              <a:t>River characteristics (flow, depth)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905A2-9DE9-CB0A-62F5-1E739148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36" y="495192"/>
            <a:ext cx="2831052" cy="2390992"/>
          </a:xfrm>
          <a:prstGeom prst="rect">
            <a:avLst/>
          </a:prstGeom>
        </p:spPr>
      </p:pic>
      <p:pic>
        <p:nvPicPr>
          <p:cNvPr id="4100" name="Picture 4" descr="Provo River - Wikipedia">
            <a:extLst>
              <a:ext uri="{FF2B5EF4-FFF2-40B4-BE49-F238E27FC236}">
                <a16:creationId xmlns:a16="http://schemas.microsoft.com/office/drawing/2014/main" id="{C07B8362-F512-F6C1-D1C3-84692DAD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251" y="3082662"/>
            <a:ext cx="4837471" cy="36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3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8718-2E90-9338-A479-9301BEEF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7E0-DC78-E1BF-27BF-675C6B85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4" y="1532389"/>
            <a:ext cx="10310133" cy="5030335"/>
          </a:xfrm>
        </p:spPr>
        <p:txBody>
          <a:bodyPr>
            <a:normAutofit/>
          </a:bodyPr>
          <a:lstStyle/>
          <a:p>
            <a:r>
              <a:rPr lang="en-US" dirty="0"/>
              <a:t>Northern river otter (</a:t>
            </a:r>
            <a:r>
              <a:rPr lang="en-US" i="1" dirty="0" err="1"/>
              <a:t>Lontra</a:t>
            </a:r>
            <a:r>
              <a:rPr lang="en-US" i="1" dirty="0"/>
              <a:t> canadensis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Difficult to monitor</a:t>
            </a:r>
          </a:p>
          <a:p>
            <a:pPr lvl="2"/>
            <a:r>
              <a:rPr lang="en-US" dirty="0"/>
              <a:t>Secretive</a:t>
            </a:r>
          </a:p>
          <a:p>
            <a:pPr lvl="2"/>
            <a:r>
              <a:rPr lang="en-US" dirty="0"/>
              <a:t>Low densities</a:t>
            </a:r>
          </a:p>
          <a:p>
            <a:pPr lvl="1"/>
            <a:r>
              <a:rPr lang="en-US" dirty="0"/>
              <a:t>No current Utah population estimate</a:t>
            </a:r>
          </a:p>
          <a:p>
            <a:pPr lvl="1"/>
            <a:r>
              <a:rPr lang="en-US" dirty="0"/>
              <a:t>Found in rivers, reservoirs, lakes</a:t>
            </a:r>
          </a:p>
          <a:p>
            <a:pPr lvl="1"/>
            <a:r>
              <a:rPr lang="en-US" dirty="0"/>
              <a:t>Main prey = fish</a:t>
            </a:r>
          </a:p>
          <a:p>
            <a:pPr lvl="1"/>
            <a:r>
              <a:rPr lang="en-US" dirty="0"/>
              <a:t>Important indicator species</a:t>
            </a:r>
          </a:p>
          <a:p>
            <a:pPr lvl="2"/>
            <a:r>
              <a:rPr lang="en-US" dirty="0"/>
              <a:t>Health of aquatic environment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ED689A-95CA-5F29-5CFC-AFCBEB23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4" y="427116"/>
            <a:ext cx="5037365" cy="335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42B523-60B2-1ED2-DE21-A73F30A5ED36}"/>
              </a:ext>
            </a:extLst>
          </p:cNvPr>
          <p:cNvSpPr txBox="1"/>
          <p:nvPr/>
        </p:nvSpPr>
        <p:spPr>
          <a:xfrm>
            <a:off x="295274" y="6038850"/>
            <a:ext cx="31378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https://wildlife.utah.gov/news/utah-wildlife-news/1225-dwr-asking-utahns-to-report-otter-sightings.html</a:t>
            </a:r>
            <a:endParaRPr lang="en-US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569EBE-0190-31B9-8F17-1278C80D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12" y="3785359"/>
            <a:ext cx="4082744" cy="27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erican River Otter Eating Fish, Captive, Occurs In North #1 by Ernie  Janes / Naturepl.com">
            <a:extLst>
              <a:ext uri="{FF2B5EF4-FFF2-40B4-BE49-F238E27FC236}">
                <a16:creationId xmlns:a16="http://schemas.microsoft.com/office/drawing/2014/main" id="{835417B0-D21F-EA15-1DB3-28709B3B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056" y="3785359"/>
            <a:ext cx="2947393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92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4EC-0219-4A1E-DDA7-EF9B1BA0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E08F-9593-318E-3CD0-E1484750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6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A74A-F0FB-3756-1DE9-F75DBC9F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D719-E09E-AB83-3851-900FD3DD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https://wildlife.utah.gov/news/utah-wildlife-news/1225-dwr-asking-utahns-to-report-otter-sightings.html</a:t>
            </a:r>
          </a:p>
          <a:p>
            <a:r>
              <a:rPr lang="en-US" dirty="0"/>
              <a:t>https://www.iucnredlist.org/fr/species/12302/164577078#geographic-range</a:t>
            </a:r>
          </a:p>
        </p:txBody>
      </p:sp>
    </p:spTree>
    <p:extLst>
      <p:ext uri="{BB962C8B-B14F-4D97-AF65-F5344CB8AC3E}">
        <p14:creationId xmlns:p14="http://schemas.microsoft.com/office/powerpoint/2010/main" val="98946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366D-EF32-88D1-A545-8EA4845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B770B-035C-B2A6-0BB2-6CB3C138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881" cy="45557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Anonymous data contributor</a:t>
            </a:r>
          </a:p>
          <a:p>
            <a:r>
              <a:rPr lang="en-US" dirty="0"/>
              <a:t>Conservation research project</a:t>
            </a:r>
          </a:p>
          <a:p>
            <a:r>
              <a:rPr lang="en-US" dirty="0"/>
              <a:t>Volunteer surveyors</a:t>
            </a:r>
          </a:p>
          <a:p>
            <a:r>
              <a:rPr lang="en-US" dirty="0"/>
              <a:t>Data entry from trail cam footage</a:t>
            </a:r>
          </a:p>
          <a:p>
            <a:pPr lvl="1"/>
            <a:r>
              <a:rPr lang="en-US" dirty="0"/>
              <a:t>Lower Provo River</a:t>
            </a:r>
          </a:p>
          <a:p>
            <a:pPr lvl="1"/>
            <a:r>
              <a:rPr lang="en-US" dirty="0"/>
              <a:t>Middle Provo River</a:t>
            </a:r>
          </a:p>
          <a:p>
            <a:pPr lvl="1"/>
            <a:r>
              <a:rPr lang="en-US" dirty="0"/>
              <a:t>Strawberry River</a:t>
            </a:r>
          </a:p>
          <a:p>
            <a:pPr lvl="1"/>
            <a:r>
              <a:rPr lang="en-US" dirty="0"/>
              <a:t>Weber River</a:t>
            </a:r>
          </a:p>
          <a:p>
            <a:r>
              <a:rPr lang="en-US" dirty="0"/>
              <a:t>Researcher is primarily interested in presence/absence of river otters and other species overlap</a:t>
            </a:r>
          </a:p>
          <a:p>
            <a:endParaRPr lang="en-US" dirty="0"/>
          </a:p>
        </p:txBody>
      </p:sp>
      <p:pic>
        <p:nvPicPr>
          <p:cNvPr id="3074" name="Picture 2" descr="Best Trail Cameras For Wildlife Reviewed (2024)">
            <a:extLst>
              <a:ext uri="{FF2B5EF4-FFF2-40B4-BE49-F238E27FC236}">
                <a16:creationId xmlns:a16="http://schemas.microsoft.com/office/drawing/2014/main" id="{50D41C1F-2ECF-F462-DB55-C6829035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18" y="306892"/>
            <a:ext cx="4936585" cy="303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D91BC-E3F1-AA63-9E9C-300411AF4DBA}"/>
              </a:ext>
            </a:extLst>
          </p:cNvPr>
          <p:cNvSpPr txBox="1"/>
          <p:nvPr/>
        </p:nvSpPr>
        <p:spPr>
          <a:xfrm>
            <a:off x="6097622" y="633478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https://www.cbc.ca/news/canada/prince-edward-island/pei-river-otter-trail-cam-more-sightings-1.7158491</a:t>
            </a:r>
          </a:p>
        </p:txBody>
      </p:sp>
      <p:pic>
        <p:nvPicPr>
          <p:cNvPr id="3078" name="Picture 6" descr="A photo of an otter taken at night in bushes">
            <a:extLst>
              <a:ext uri="{FF2B5EF4-FFF2-40B4-BE49-F238E27FC236}">
                <a16:creationId xmlns:a16="http://schemas.microsoft.com/office/drawing/2014/main" id="{662C8445-1BAA-3C70-4C84-26C5C45D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17" y="3313180"/>
            <a:ext cx="4090886" cy="306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3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EEAB-CA7A-1238-5E52-013B00D3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B2A0-A033-0B19-92A8-DB5C5164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8609" cy="4351338"/>
          </a:xfrm>
        </p:spPr>
        <p:txBody>
          <a:bodyPr/>
          <a:lstStyle/>
          <a:p>
            <a:r>
              <a:rPr lang="en-US" dirty="0"/>
              <a:t>Reformat/clean data</a:t>
            </a:r>
          </a:p>
          <a:p>
            <a:r>
              <a:rPr lang="en-US" dirty="0"/>
              <a:t>Perform exploratory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do animal sightings differ between survey locations?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Which individual surveys within each location had the most/least animal sightings?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Where were river otters sighted, and how often were they sighted compared to other animals?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probabilities of other animal sightings to river otter sightings. Are there any possible patterns?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20E5-653C-2990-AC86-49CFFE3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A21F-A449-EB37-DE4B-3FD4C44B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Original Data (protected)</a:t>
            </a:r>
          </a:p>
          <a:p>
            <a:pPr lvl="1"/>
            <a:r>
              <a:rPr lang="en-US" dirty="0"/>
              <a:t>Inconsistent entry</a:t>
            </a:r>
          </a:p>
          <a:p>
            <a:pPr lvl="1"/>
            <a:r>
              <a:rPr lang="en-US" dirty="0"/>
              <a:t>Manually re-entered/compiled into a single excel spreadsheet w/ 6 columns:</a:t>
            </a:r>
          </a:p>
          <a:p>
            <a:pPr lvl="2"/>
            <a:r>
              <a:rPr lang="en-US" dirty="0"/>
              <a:t>Location, Survey #, Camera #, SD Card, Animal Sighted, Animal Count</a:t>
            </a:r>
          </a:p>
          <a:p>
            <a:pPr lvl="2"/>
            <a:r>
              <a:rPr lang="en-US" dirty="0"/>
              <a:t>310 rows</a:t>
            </a:r>
          </a:p>
          <a:p>
            <a:r>
              <a:rPr lang="en-US" dirty="0"/>
              <a:t>Altered Data:</a:t>
            </a:r>
          </a:p>
          <a:p>
            <a:pPr lvl="1"/>
            <a:r>
              <a:rPr lang="en-US" dirty="0"/>
              <a:t>Modified animals sighted (find/replace, manually altered some)</a:t>
            </a:r>
          </a:p>
          <a:p>
            <a:r>
              <a:rPr lang="en-US" dirty="0"/>
              <a:t>Exported as CSV</a:t>
            </a:r>
          </a:p>
          <a:p>
            <a:r>
              <a:rPr lang="en-US" dirty="0"/>
              <a:t>Imported into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 err="1"/>
              <a:t>Scipy.stats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3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20E5-653C-2990-AC86-49CFFE3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A21F-A449-EB37-DE4B-3FD4C44B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Further Cleaning:</a:t>
            </a:r>
          </a:p>
          <a:p>
            <a:pPr lvl="1"/>
            <a:r>
              <a:rPr lang="en-US" dirty="0"/>
              <a:t>Replace misspelled or close-duplicate Animals Sighted</a:t>
            </a:r>
          </a:p>
          <a:p>
            <a:r>
              <a:rPr lang="en-US" dirty="0"/>
              <a:t>Did not use</a:t>
            </a:r>
          </a:p>
          <a:p>
            <a:pPr lvl="1"/>
            <a:r>
              <a:rPr lang="en-US" dirty="0"/>
              <a:t> “Camera #”, “SD Card”, “Animal Count” </a:t>
            </a:r>
          </a:p>
          <a:p>
            <a:pPr lvl="2"/>
            <a:r>
              <a:rPr lang="en-US" dirty="0"/>
              <a:t>Able to analyze animal presence/absence with “Animals Sighted” only</a:t>
            </a:r>
          </a:p>
          <a:p>
            <a:r>
              <a:rPr lang="en-US" dirty="0"/>
              <a:t>Compiled various pandas </a:t>
            </a:r>
            <a:r>
              <a:rPr lang="en-US" dirty="0" err="1"/>
              <a:t>dataframes</a:t>
            </a:r>
            <a:r>
              <a:rPr lang="en-US" dirty="0"/>
              <a:t> and matplotlib plots</a:t>
            </a:r>
          </a:p>
          <a:p>
            <a:r>
              <a:rPr lang="en-US" dirty="0"/>
              <a:t>Calculated Animal Sighting Probabilities at Otter Sites and compared to Non-Otter Sites</a:t>
            </a:r>
          </a:p>
          <a:p>
            <a:r>
              <a:rPr lang="en-US" dirty="0"/>
              <a:t>Heatmap w/ Seaborn for plotting probabilities and searching for patterns</a:t>
            </a:r>
          </a:p>
        </p:txBody>
      </p:sp>
    </p:spTree>
    <p:extLst>
      <p:ext uri="{BB962C8B-B14F-4D97-AF65-F5344CB8AC3E}">
        <p14:creationId xmlns:p14="http://schemas.microsoft.com/office/powerpoint/2010/main" val="113016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68C5-C981-AEE3-A2F2-52D6F2C0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9F479-01AE-CA80-C7C8-C10EA30E7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3212"/>
            <a:ext cx="10515600" cy="963561"/>
          </a:xfrm>
        </p:spPr>
        <p:txBody>
          <a:bodyPr>
            <a:normAutofit/>
          </a:bodyPr>
          <a:lstStyle/>
          <a:p>
            <a:r>
              <a:rPr lang="en-US" sz="2000" dirty="0"/>
              <a:t>309 animal sightings total</a:t>
            </a:r>
          </a:p>
          <a:p>
            <a:r>
              <a:rPr lang="en-US" sz="2000" dirty="0"/>
              <a:t>61 different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ACB26-EAC7-CA15-238C-AB6D629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2" y="1365097"/>
            <a:ext cx="12047555" cy="41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484-9438-BE97-2C2F-C537E7C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A794-39EF-5639-D7D6-68886F48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BE1B2-5B8B-BBF3-FB94-1A3E4732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1405369"/>
            <a:ext cx="817359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1023</Words>
  <Application>Microsoft Office PowerPoint</Application>
  <PresentationFormat>Widescreen</PresentationFormat>
  <Paragraphs>271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River Otter Data Analysis</vt:lpstr>
      <vt:lpstr>Introduction - Background</vt:lpstr>
      <vt:lpstr>Introduction - Background</vt:lpstr>
      <vt:lpstr>Introduction - Data</vt:lpstr>
      <vt:lpstr>Objectives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Analysis</vt:lpstr>
      <vt:lpstr>Analysis</vt:lpstr>
      <vt:lpstr>Analysis</vt:lpstr>
      <vt:lpstr>Analysis</vt:lpstr>
      <vt:lpstr>Conclusion</vt:lpstr>
      <vt:lpstr>Conclusion</vt:lpstr>
      <vt:lpstr>Conclusion</vt:lpstr>
      <vt:lpstr>Conclusion</vt:lpstr>
      <vt:lpstr>Conclusion</vt:lpstr>
      <vt:lpstr>Suggestions for Next Steps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 Hauver</dc:creator>
  <cp:lastModifiedBy>Cami Hauver</cp:lastModifiedBy>
  <cp:revision>5</cp:revision>
  <dcterms:created xsi:type="dcterms:W3CDTF">2024-08-05T21:47:23Z</dcterms:created>
  <dcterms:modified xsi:type="dcterms:W3CDTF">2024-08-06T05:24:11Z</dcterms:modified>
</cp:coreProperties>
</file>